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4" r:id="rId4"/>
    <p:sldId id="290" r:id="rId5"/>
    <p:sldId id="268" r:id="rId6"/>
    <p:sldId id="267" r:id="rId7"/>
    <p:sldId id="273" r:id="rId8"/>
    <p:sldId id="266" r:id="rId9"/>
    <p:sldId id="285" r:id="rId10"/>
    <p:sldId id="276" r:id="rId11"/>
    <p:sldId id="278" r:id="rId12"/>
    <p:sldId id="291" r:id="rId13"/>
    <p:sldId id="292" r:id="rId14"/>
    <p:sldId id="281" r:id="rId15"/>
    <p:sldId id="286" r:id="rId16"/>
    <p:sldId id="287" r:id="rId17"/>
    <p:sldId id="288" r:id="rId18"/>
    <p:sldId id="289" r:id="rId19"/>
    <p:sldId id="283" r:id="rId20"/>
    <p:sldId id="284" r:id="rId2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Cambria Math" panose="02040503050406030204" pitchFamily="18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Y강M" panose="0203060000010101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17A"/>
    <a:srgbClr val="002E8A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10" d="100"/>
          <a:sy n="110" d="100"/>
        </p:scale>
        <p:origin x="1644" y="102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CAD27-3434-EB4B-9A7A-67706049D100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0F993-3028-6749-9370-E95243540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8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0F993-3028-6749-9370-E952435402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7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41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2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69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0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4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95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23E76-8415-4965-B0CC-298C0CFA6758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2048" y="2782669"/>
            <a:ext cx="432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latin typeface="HY강M" panose="02030600000101010101" pitchFamily="18" charset="-127"/>
                <a:ea typeface="HY강M" panose="02030600000101010101" pitchFamily="18" charset="-127"/>
              </a:rPr>
              <a:t>Team Black Cow</a:t>
            </a:r>
            <a:endParaRPr lang="ko-KR" altLang="en-US" sz="36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40152" y="4581128"/>
            <a:ext cx="2808312" cy="172819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2017115589</a:t>
            </a:r>
            <a:r>
              <a:rPr lang="ko-KR" altLang="en-US" dirty="0"/>
              <a:t> 김진규</a:t>
            </a:r>
            <a:endParaRPr lang="en-US" altLang="ko-KR" dirty="0"/>
          </a:p>
          <a:p>
            <a:pPr algn="ctr"/>
            <a:r>
              <a:rPr lang="en-US" altLang="ko-KR" dirty="0"/>
              <a:t>2017110009</a:t>
            </a:r>
            <a:r>
              <a:rPr lang="ko-KR" altLang="en-US" dirty="0"/>
              <a:t> 김현학</a:t>
            </a:r>
            <a:endParaRPr lang="en-US" altLang="ko-KR" dirty="0"/>
          </a:p>
          <a:p>
            <a:pPr algn="ctr"/>
            <a:r>
              <a:rPr lang="en-US" altLang="ko-KR" dirty="0"/>
              <a:t>2017116045</a:t>
            </a:r>
            <a:r>
              <a:rPr lang="ko-KR" altLang="en-US" dirty="0"/>
              <a:t> 윤성환</a:t>
            </a:r>
            <a:endParaRPr lang="en-US" altLang="ko-KR" dirty="0"/>
          </a:p>
          <a:p>
            <a:pPr algn="ctr"/>
            <a:r>
              <a:rPr lang="en-US" altLang="ko-KR" dirty="0"/>
              <a:t>2017111428</a:t>
            </a:r>
            <a:r>
              <a:rPr lang="ko-KR" altLang="en-US" dirty="0"/>
              <a:t> 이수진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066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8-06-19 오후 2.11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2133600"/>
            <a:ext cx="6413500" cy="259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3. DEVELOPMENT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96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스크린샷 2018-05-10 오후 1.1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6" y="614157"/>
            <a:ext cx="8205328" cy="3726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6624DFA-FDC8-4D99-8C7A-EC6189176752}"/>
                  </a:ext>
                </a:extLst>
              </p:cNvPr>
              <p:cNvSpPr txBox="1"/>
              <p:nvPr/>
            </p:nvSpPr>
            <p:spPr>
              <a:xfrm>
                <a:off x="971600" y="4614702"/>
                <a:ext cx="193553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𝑠𝑖</m:t>
                      </m:r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ko-KR" altLang="ko-KR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624DFA-FDC8-4D99-8C7A-EC6189176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614702"/>
                <a:ext cx="1935530" cy="375552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73B4FB6-3186-40B7-8A8B-C1D7859D80C3}"/>
                  </a:ext>
                </a:extLst>
              </p:cNvPr>
              <p:cNvSpPr txBox="1"/>
              <p:nvPr/>
            </p:nvSpPr>
            <p:spPr>
              <a:xfrm>
                <a:off x="971600" y="5157192"/>
                <a:ext cx="1284711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3B4FB6-3186-40B7-8A8B-C1D7859D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157192"/>
                <a:ext cx="1284711" cy="375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594D487-1CFC-4A16-9ED6-DF83F3A0D15C}"/>
              </a:ext>
            </a:extLst>
          </p:cNvPr>
          <p:cNvGrpSpPr/>
          <p:nvPr/>
        </p:nvGrpSpPr>
        <p:grpSpPr>
          <a:xfrm>
            <a:off x="4788024" y="891794"/>
            <a:ext cx="4019620" cy="4117187"/>
            <a:chOff x="4788024" y="891794"/>
            <a:chExt cx="4019620" cy="411718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A7ED8BC-1830-4C52-9C10-873535CFC376}"/>
                </a:ext>
              </a:extLst>
            </p:cNvPr>
            <p:cNvSpPr txBox="1"/>
            <p:nvPr/>
          </p:nvSpPr>
          <p:spPr>
            <a:xfrm>
              <a:off x="5815032" y="4639649"/>
              <a:ext cx="1965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ko-KR" dirty="0" err="1"/>
                <a:t>a</a:t>
              </a:r>
              <a:r>
                <a:rPr lang="ko-KR" altLang="ko-KR" dirty="0"/>
                <a:t>(</a:t>
              </a:r>
              <a:r>
                <a:rPr lang="ko-KR" altLang="ko-KR" dirty="0" err="1"/>
                <a:t>x-b</a:t>
              </a:r>
              <a:r>
                <a:rPr lang="ko-KR" altLang="ko-KR" dirty="0"/>
                <a:t>)(</a:t>
              </a:r>
              <a:r>
                <a:rPr lang="ko-KR" altLang="ko-KR" dirty="0" err="1"/>
                <a:t>x+b</a:t>
              </a:r>
              <a:r>
                <a:rPr lang="ko-KR" altLang="ko-KR" dirty="0"/>
                <a:t>)</a:t>
              </a:r>
              <a:r>
                <a:rPr lang="en-US" altLang="ko-KR" dirty="0"/>
                <a:t> (a&lt;0)</a:t>
              </a:r>
              <a:endParaRPr lang="ko-KR" altLang="en-US" dirty="0"/>
            </a:p>
          </p:txBody>
        </p:sp>
        <p:pic>
          <p:nvPicPr>
            <p:cNvPr id="8" name="image3.png">
              <a:extLst>
                <a:ext uri="{FF2B5EF4-FFF2-40B4-BE49-F238E27FC236}">
                  <a16:creationId xmlns:a16="http://schemas.microsoft.com/office/drawing/2014/main" xmlns="" id="{58F4CC85-59F3-487A-B364-9080BBDC44FB}"/>
                </a:ext>
              </a:extLst>
            </p:cNvPr>
            <p:cNvPicPr/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8024" y="891794"/>
              <a:ext cx="4019620" cy="3471954"/>
            </a:xfrm>
            <a:prstGeom prst="rect">
              <a:avLst/>
            </a:prstGeom>
            <a:ln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731AB887-C5B0-4A15-8F6E-976DEDC1EF3E}"/>
                  </a:ext>
                </a:extLst>
              </p:cNvPr>
              <p:cNvSpPr txBox="1"/>
              <p:nvPr/>
            </p:nvSpPr>
            <p:spPr>
              <a:xfrm>
                <a:off x="971600" y="5717096"/>
                <a:ext cx="230717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ko-KR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𝑠𝑖</m:t>
                      </m:r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ko-KR" altLang="ko-KR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1AB887-C5B0-4A15-8F6E-976DEDC1E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717096"/>
                <a:ext cx="2307170" cy="37555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3. DEVELOPMENT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7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스크린샷 2018-05-10 오후 1.18.13.png">
            <a:extLst>
              <a:ext uri="{FF2B5EF4-FFF2-40B4-BE49-F238E27FC236}">
                <a16:creationId xmlns:a16="http://schemas.microsoft.com/office/drawing/2014/main" xmlns="" id="{C5D8BD0E-701D-47E5-9E5D-F64AB8892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6" y="614157"/>
            <a:ext cx="8205328" cy="3726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8CF4ED60-9FB0-4632-9733-328DA77EA172}"/>
                  </a:ext>
                </a:extLst>
              </p:cNvPr>
              <p:cNvSpPr txBox="1"/>
              <p:nvPr/>
            </p:nvSpPr>
            <p:spPr>
              <a:xfrm>
                <a:off x="991358" y="4617812"/>
                <a:ext cx="1672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기울기 </a:t>
                </a:r>
                <a:r>
                  <a:rPr lang="en-US" altLang="ko-KR" dirty="0"/>
                  <a:t>= tan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F4ED60-9FB0-4632-9733-328DA77EA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8" y="4617812"/>
                <a:ext cx="1672574" cy="369332"/>
              </a:xfrm>
              <a:prstGeom prst="rect">
                <a:avLst/>
              </a:prstGeom>
              <a:blipFill>
                <a:blip r:embed="rId3"/>
                <a:stretch>
                  <a:fillRect l="-3285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BD3E4855-34C1-4E97-AC0D-D6D3E09C0578}"/>
              </a:ext>
            </a:extLst>
          </p:cNvPr>
          <p:cNvGrpSpPr/>
          <p:nvPr/>
        </p:nvGrpSpPr>
        <p:grpSpPr>
          <a:xfrm>
            <a:off x="4788024" y="891794"/>
            <a:ext cx="4019620" cy="4276118"/>
            <a:chOff x="4788024" y="891794"/>
            <a:chExt cx="4019620" cy="42761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2E500D10-AFD5-4CB5-A2A4-E76E57FC792B}"/>
                </a:ext>
              </a:extLst>
            </p:cNvPr>
            <p:cNvGrpSpPr/>
            <p:nvPr/>
          </p:nvGrpSpPr>
          <p:grpSpPr>
            <a:xfrm>
              <a:off x="4788024" y="891794"/>
              <a:ext cx="4019620" cy="3818351"/>
              <a:chOff x="4788024" y="891794"/>
              <a:chExt cx="4019620" cy="381835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38B303CF-FE28-4734-9E3D-586CEB0284F9}"/>
                  </a:ext>
                </a:extLst>
              </p:cNvPr>
              <p:cNvSpPr txBox="1"/>
              <p:nvPr/>
            </p:nvSpPr>
            <p:spPr>
              <a:xfrm>
                <a:off x="5815032" y="4340813"/>
                <a:ext cx="1965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ko-KR" dirty="0" err="1"/>
                  <a:t>a</a:t>
                </a:r>
                <a:r>
                  <a:rPr lang="ko-KR" altLang="ko-KR" dirty="0"/>
                  <a:t>(</a:t>
                </a:r>
                <a:r>
                  <a:rPr lang="ko-KR" altLang="ko-KR" dirty="0" err="1"/>
                  <a:t>x-b</a:t>
                </a:r>
                <a:r>
                  <a:rPr lang="ko-KR" altLang="ko-KR" dirty="0"/>
                  <a:t>)(</a:t>
                </a:r>
                <a:r>
                  <a:rPr lang="ko-KR" altLang="ko-KR" dirty="0" err="1"/>
                  <a:t>x+b</a:t>
                </a:r>
                <a:r>
                  <a:rPr lang="ko-KR" altLang="ko-KR" dirty="0"/>
                  <a:t>)</a:t>
                </a:r>
                <a:r>
                  <a:rPr lang="en-US" altLang="ko-KR" dirty="0"/>
                  <a:t> (a&lt;0)</a:t>
                </a:r>
                <a:endParaRPr lang="ko-KR" altLang="en-US" dirty="0"/>
              </a:p>
            </p:txBody>
          </p:sp>
          <p:pic>
            <p:nvPicPr>
              <p:cNvPr id="12" name="image3.png">
                <a:extLst>
                  <a:ext uri="{FF2B5EF4-FFF2-40B4-BE49-F238E27FC236}">
                    <a16:creationId xmlns:a16="http://schemas.microsoft.com/office/drawing/2014/main" xmlns="" id="{B6B54DB1-E5A2-4D52-B639-9B127D1E5D7F}"/>
                  </a:ext>
                </a:extLst>
              </p:cNvPr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4788024" y="891794"/>
                <a:ext cx="4019620" cy="3471954"/>
              </a:xfrm>
              <a:prstGeom prst="rect">
                <a:avLst/>
              </a:prstGeom>
              <a:ln/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2DB1FB5E-12DB-40E8-B348-0A82A71F4422}"/>
                </a:ext>
              </a:extLst>
            </p:cNvPr>
            <p:cNvSpPr txBox="1"/>
            <p:nvPr/>
          </p:nvSpPr>
          <p:spPr>
            <a:xfrm>
              <a:off x="6113190" y="479858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미분 </a:t>
              </a:r>
              <a:r>
                <a:rPr lang="en-US" altLang="ko-KR" dirty="0"/>
                <a:t>-&gt;2ax</a:t>
              </a:r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A6349CE-6032-40BC-8258-1733FA61A179}"/>
              </a:ext>
            </a:extLst>
          </p:cNvPr>
          <p:cNvSpPr txBox="1"/>
          <p:nvPr/>
        </p:nvSpPr>
        <p:spPr>
          <a:xfrm>
            <a:off x="966690" y="5079477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-b</a:t>
            </a:r>
            <a:r>
              <a:rPr lang="ko-KR" altLang="en-US" dirty="0"/>
              <a:t>에서의 기울기 </a:t>
            </a:r>
            <a:r>
              <a:rPr lang="en-US" altLang="ko-KR" dirty="0"/>
              <a:t>= -2ab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2128FEB7-50B2-4E10-9AC2-88236FDC4F25}"/>
                  </a:ext>
                </a:extLst>
              </p:cNvPr>
              <p:cNvSpPr txBox="1"/>
              <p:nvPr/>
            </p:nvSpPr>
            <p:spPr>
              <a:xfrm>
                <a:off x="966690" y="5589240"/>
                <a:ext cx="1459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-2ab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tan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28FEB7-50B2-4E10-9AC2-88236FDC4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90" y="5589240"/>
                <a:ext cx="1459374" cy="369332"/>
              </a:xfrm>
              <a:prstGeom prst="rect">
                <a:avLst/>
              </a:prstGeom>
              <a:blipFill>
                <a:blip r:embed="rId5"/>
                <a:stretch>
                  <a:fillRect l="-376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3. DEVELOPMENT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43E875BB-30BC-4415-BC65-873EEA19FA6E}"/>
                  </a:ext>
                </a:extLst>
              </p:cNvPr>
              <p:cNvSpPr txBox="1"/>
              <p:nvPr/>
            </p:nvSpPr>
            <p:spPr>
              <a:xfrm>
                <a:off x="1259632" y="1124744"/>
                <a:ext cx="230717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ko-KR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𝑠𝑖</m:t>
                      </m:r>
                      <m:sSup>
                        <m:sSup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ko-KR" altLang="ko-KR" i="1">
                          <a:latin typeface="Cambria Math" panose="02040503050406030204" pitchFamily="18" charset="0"/>
                        </a:rPr>
                        <m:t>/2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E875BB-30BC-4415-BC65-873EEA19F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124744"/>
                <a:ext cx="2307170" cy="37555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C4F7B4D4-A3EC-4510-BB8C-A9050C38AFE1}"/>
                  </a:ext>
                </a:extLst>
              </p:cNvPr>
              <p:cNvSpPr txBox="1"/>
              <p:nvPr/>
            </p:nvSpPr>
            <p:spPr>
              <a:xfrm>
                <a:off x="1331640" y="1610227"/>
                <a:ext cx="1459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-2ab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tan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F7B4D4-A3EC-4510-BB8C-A9050C38A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610227"/>
                <a:ext cx="1459374" cy="369332"/>
              </a:xfrm>
              <a:prstGeom prst="rect">
                <a:avLst/>
              </a:prstGeom>
              <a:blipFill>
                <a:blip r:embed="rId3"/>
                <a:stretch>
                  <a:fillRect l="-333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913EF9E0-DFA4-4B57-A437-6B607071D0B6}"/>
                  </a:ext>
                </a:extLst>
              </p:cNvPr>
              <p:cNvSpPr txBox="1"/>
              <p:nvPr/>
            </p:nvSpPr>
            <p:spPr>
              <a:xfrm>
                <a:off x="1331640" y="3241224"/>
                <a:ext cx="373012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ko-KR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(</a:t>
                </a:r>
                <a:r>
                  <a:rPr lang="ko-KR" altLang="ko-KR" dirty="0" err="1"/>
                  <a:t>k는</a:t>
                </a:r>
                <a:r>
                  <a:rPr lang="ko-KR" altLang="ko-KR" dirty="0"/>
                  <a:t> 비례상수)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3EF9E0-DFA4-4B57-A437-6B607071D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41224"/>
                <a:ext cx="3730124" cy="375552"/>
              </a:xfrm>
              <a:prstGeom prst="rect">
                <a:avLst/>
              </a:prstGeom>
              <a:blipFill>
                <a:blip r:embed="rId4"/>
                <a:stretch>
                  <a:fillRect l="-1307" t="-8197" r="-980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왼쪽 중괄호 2">
            <a:extLst>
              <a:ext uri="{FF2B5EF4-FFF2-40B4-BE49-F238E27FC236}">
                <a16:creationId xmlns:a16="http://schemas.microsoft.com/office/drawing/2014/main" xmlns="" id="{54411E85-97C3-440A-A41A-111F587BD692}"/>
              </a:ext>
            </a:extLst>
          </p:cNvPr>
          <p:cNvSpPr/>
          <p:nvPr/>
        </p:nvSpPr>
        <p:spPr>
          <a:xfrm rot="10800000">
            <a:off x="3707904" y="1124744"/>
            <a:ext cx="504056" cy="854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F8FDC3-DBD8-4D01-9ED2-35BF1CA2241E}"/>
              </a:ext>
            </a:extLst>
          </p:cNvPr>
          <p:cNvSpPr txBox="1"/>
          <p:nvPr/>
        </p:nvSpPr>
        <p:spPr>
          <a:xfrm>
            <a:off x="4262628" y="13674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연립방정식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D61B89EC-E8DD-4296-B3E7-B9AC572D5055}"/>
                  </a:ext>
                </a:extLst>
              </p:cNvPr>
              <p:cNvSpPr txBox="1"/>
              <p:nvPr/>
            </p:nvSpPr>
            <p:spPr>
              <a:xfrm>
                <a:off x="1331640" y="3749339"/>
                <a:ext cx="124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ko-KR" dirty="0" err="1"/>
                  <a:t>a</a:t>
                </a:r>
                <a:r>
                  <a:rPr lang="ko-KR" altLang="ko-KR" dirty="0"/>
                  <a:t>=</a:t>
                </a:r>
                <a:r>
                  <a:rPr lang="ko-KR" altLang="ko-KR" dirty="0" err="1"/>
                  <a:t>tan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ko-KR" dirty="0"/>
                  <a:t>/</a:t>
                </a:r>
                <a:r>
                  <a:rPr lang="ko-KR" altLang="ko-KR" dirty="0" err="1"/>
                  <a:t>b</a:t>
                </a:r>
                <a:r>
                  <a:rPr lang="ko-KR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1B89EC-E8DD-4296-B3E7-B9AC572D5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749339"/>
                <a:ext cx="1247777" cy="369332"/>
              </a:xfrm>
              <a:prstGeom prst="rect">
                <a:avLst/>
              </a:prstGeom>
              <a:blipFill>
                <a:blip r:embed="rId5"/>
                <a:stretch>
                  <a:fillRect l="-3902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3. DEVELOPMENT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77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[mix][video]1">
            <a:hlinkClick r:id="" action="ppaction://media"/>
            <a:extLst>
              <a:ext uri="{FF2B5EF4-FFF2-40B4-BE49-F238E27FC236}">
                <a16:creationId xmlns:a16="http://schemas.microsoft.com/office/drawing/2014/main" xmlns="" id="{F6C392C5-1C85-4110-8A26-F78C5F11F2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129" y="1196752"/>
            <a:ext cx="8259741" cy="4680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3. DEVELOPMENT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22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1F5E3F6-D687-41D1-9C78-BC8D89B3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2" y="1515363"/>
            <a:ext cx="4044360" cy="34544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2CC0B24-DE52-43B5-8CE7-F6707FE82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04" y="1515362"/>
            <a:ext cx="4044360" cy="3443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2B7428D-83B4-401E-8A7A-70B3669ED313}"/>
              </a:ext>
            </a:extLst>
          </p:cNvPr>
          <p:cNvSpPr txBox="1"/>
          <p:nvPr/>
        </p:nvSpPr>
        <p:spPr>
          <a:xfrm>
            <a:off x="1331640" y="530120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선택하는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2B64418-08B2-444C-93E0-67F90D91CDF3}"/>
              </a:ext>
            </a:extLst>
          </p:cNvPr>
          <p:cNvSpPr txBox="1"/>
          <p:nvPr/>
        </p:nvSpPr>
        <p:spPr>
          <a:xfrm>
            <a:off x="5944922" y="530120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게임진행 화면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3. DEVELOPMENT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50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6450411-0E87-4540-BE53-F1C78775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57" y="1542152"/>
            <a:ext cx="3664897" cy="31222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1CE624-8963-4433-BFE0-64406AF6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542" y="1542152"/>
            <a:ext cx="3664898" cy="313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9513E28-3E3A-4EEF-87A8-2BE969BFD902}"/>
              </a:ext>
            </a:extLst>
          </p:cNvPr>
          <p:cNvSpPr txBox="1"/>
          <p:nvPr/>
        </p:nvSpPr>
        <p:spPr>
          <a:xfrm>
            <a:off x="2719893" y="521990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둘러보는 기능을 사용한 경우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3. DEVELOPMENT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987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2F14D39-C494-4683-87A1-608AB8F6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68" y="692696"/>
            <a:ext cx="6142064" cy="52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761D54-82B4-4DF1-BF5B-E7CD58837367}"/>
              </a:ext>
            </a:extLst>
          </p:cNvPr>
          <p:cNvSpPr txBox="1"/>
          <p:nvPr/>
        </p:nvSpPr>
        <p:spPr>
          <a:xfrm>
            <a:off x="1926083" y="6000435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녹색 플레이어가 바닥 아래로 떨어져 패배한 모습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3. DEVELOPMENT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004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5E1FC99-9CF1-4F92-AE7A-03D7F2EDC775}"/>
              </a:ext>
            </a:extLst>
          </p:cNvPr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Game Play Demo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playvideo">
            <a:hlinkClick r:id="" action="ppaction://media"/>
            <a:extLst>
              <a:ext uri="{FF2B5EF4-FFF2-40B4-BE49-F238E27FC236}">
                <a16:creationId xmlns:a16="http://schemas.microsoft.com/office/drawing/2014/main" xmlns="" id="{A703B9C8-11EE-4F5D-8D83-79FFF25E6A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429" y="614157"/>
            <a:ext cx="6643142" cy="58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4. REVIEW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8CD5231-B989-42D2-A5ED-66C74763D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24136"/>
            <a:ext cx="3882665" cy="32849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E484362-3D7D-4203-AA15-B550E00D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24136"/>
            <a:ext cx="3880600" cy="328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CB3E6B3-F882-40B6-9E0B-38971FF42083}"/>
              </a:ext>
            </a:extLst>
          </p:cNvPr>
          <p:cNvSpPr txBox="1"/>
          <p:nvPr/>
        </p:nvSpPr>
        <p:spPr>
          <a:xfrm>
            <a:off x="1335684" y="465313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땅속에 갇혀버린 캐릭터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27B0C6-1486-4FA2-A2DD-E77D7AB4BC10}"/>
              </a:ext>
            </a:extLst>
          </p:cNvPr>
          <p:cNvSpPr txBox="1"/>
          <p:nvPr/>
        </p:nvSpPr>
        <p:spPr>
          <a:xfrm>
            <a:off x="4628356" y="4653136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서로 겹쳤을 때 캐릭터가 깨지는 버그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BB755B2-C204-448E-85DE-DB6E5751EAD0}"/>
              </a:ext>
            </a:extLst>
          </p:cNvPr>
          <p:cNvSpPr txBox="1"/>
          <p:nvPr/>
        </p:nvSpPr>
        <p:spPr>
          <a:xfrm>
            <a:off x="1979712" y="5517232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버그의 존재를 알고 해결 방안도 알고는 있으나 수정범위가 너무 커서 해결하지 않은 버그들</a:t>
            </a:r>
          </a:p>
        </p:txBody>
      </p:sp>
    </p:spTree>
    <p:extLst>
      <p:ext uri="{BB962C8B-B14F-4D97-AF65-F5344CB8AC3E}">
        <p14:creationId xmlns:p14="http://schemas.microsoft.com/office/powerpoint/2010/main" val="151313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64193" y="2132856"/>
            <a:ext cx="3997972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63907" y="2096845"/>
            <a:ext cx="3998544" cy="4571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75612" y="2636912"/>
            <a:ext cx="4392488" cy="244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PLAN</a:t>
            </a: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STRUCTURE</a:t>
            </a:r>
            <a:endParaRPr lang="ko-KR" altLang="en-US" sz="2000" b="1" spc="300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x-none" altLang="ko-KR" sz="2000" b="1" spc="300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DEVELOPMENT</a:t>
            </a:r>
            <a:endParaRPr lang="ko-KR" altLang="en-US" sz="2000" b="1" spc="300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REVIEW</a:t>
            </a:r>
            <a:endParaRPr lang="ko-KR" altLang="en-US" sz="2000" b="1" spc="300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808" y="1191648"/>
            <a:ext cx="3456384" cy="110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000" b="1" spc="300" dirty="0">
                <a:solidFill>
                  <a:srgbClr val="28517A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INDEX</a:t>
            </a:r>
            <a:endParaRPr lang="ko-KR" altLang="en-US" sz="4000" b="1" spc="300" dirty="0">
              <a:solidFill>
                <a:srgbClr val="28517A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127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91680" y="2852936"/>
            <a:ext cx="59046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4647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900" y="2924944"/>
            <a:ext cx="4392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spc="300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PLAN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8983" y="1553631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1</a:t>
            </a:r>
            <a:endParaRPr lang="ko-KR" altLang="en-US" sz="7200" b="1" spc="300" dirty="0">
              <a:solidFill>
                <a:srgbClr val="28517A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69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1. PLAN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026" name="Picture 2" descr="í¬í¸ë¦¬ì¤ì ëí ì´ë¯¸ì§ ê²ìê²°ê³¼">
            <a:extLst>
              <a:ext uri="{FF2B5EF4-FFF2-40B4-BE49-F238E27FC236}">
                <a16:creationId xmlns:a16="http://schemas.microsoft.com/office/drawing/2014/main" xmlns="" id="{47D8AEDE-C7C6-4418-9641-BBAA1938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0728"/>
            <a:ext cx="604867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310D403-C456-4AFB-92DC-C6BB0792F234}"/>
              </a:ext>
            </a:extLst>
          </p:cNvPr>
          <p:cNvSpPr txBox="1"/>
          <p:nvPr/>
        </p:nvSpPr>
        <p:spPr>
          <a:xfrm>
            <a:off x="3419872" y="57239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Like FORTRESS?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62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스크린샷 2018-06-19 오후 2.0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927100"/>
            <a:ext cx="8724900" cy="49911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2051720" y="3789040"/>
            <a:ext cx="1008112" cy="36004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1. PLAN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스크린샷 2018-06-19 오후 1.5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711200"/>
            <a:ext cx="8432800" cy="54356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07504" y="5229200"/>
            <a:ext cx="323528" cy="2880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1. PLAN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8-06-19 오후 2.0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36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2</a:t>
            </a:r>
            <a:r>
              <a:rPr lang="en-US" altLang="ko-KR" sz="2400" spc="3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. STRUCTURE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37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3. DEVELOPMENT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" name="Picture 3" descr="스크린샷 2018-06-19 오후 1.45.5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92696"/>
            <a:ext cx="5112568" cy="55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1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스크린샷 2018-06-20 오후 8.49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749300"/>
            <a:ext cx="6375400" cy="5346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HY강M" panose="02030600000101010101" pitchFamily="18" charset="-127"/>
                <a:ea typeface="HY강M" panose="02030600000101010101" pitchFamily="18" charset="-127"/>
              </a:rPr>
              <a:t>3. DEVELOPMENT</a:t>
            </a:r>
            <a:endParaRPr lang="ko-KR" altLang="en-US" sz="2400" spc="3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53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161</Words>
  <Application>Microsoft Office PowerPoint</Application>
  <PresentationFormat>화면 슬라이드 쇼(4:3)</PresentationFormat>
  <Paragraphs>52</Paragraphs>
  <Slides>20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Cambria Math</vt:lpstr>
      <vt:lpstr>Calibri</vt:lpstr>
      <vt:lpstr>Arial</vt:lpstr>
      <vt:lpstr>HY강M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user</cp:lastModifiedBy>
  <cp:revision>29</cp:revision>
  <dcterms:created xsi:type="dcterms:W3CDTF">2015-04-15T04:21:45Z</dcterms:created>
  <dcterms:modified xsi:type="dcterms:W3CDTF">2018-06-21T03:50:47Z</dcterms:modified>
</cp:coreProperties>
</file>